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5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6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7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15" r:id="rId2"/>
    <p:sldMasterId id="2147483714" r:id="rId3"/>
    <p:sldMasterId id="2147483713" r:id="rId4"/>
    <p:sldMasterId id="2147483712" r:id="rId5"/>
    <p:sldMasterId id="2147483747" r:id="rId6"/>
    <p:sldMasterId id="2147483711" r:id="rId7"/>
    <p:sldMasterId id="2147483710" r:id="rId8"/>
  </p:sldMasterIdLst>
  <p:notesMasterIdLst>
    <p:notesMasterId r:id="rId20"/>
  </p:notesMasterIdLst>
  <p:handoutMasterIdLst>
    <p:handoutMasterId r:id="rId21"/>
  </p:handoutMasterIdLst>
  <p:sldIdLst>
    <p:sldId id="329" r:id="rId9"/>
    <p:sldId id="287" r:id="rId10"/>
    <p:sldId id="320" r:id="rId11"/>
    <p:sldId id="325" r:id="rId12"/>
    <p:sldId id="321" r:id="rId13"/>
    <p:sldId id="324" r:id="rId14"/>
    <p:sldId id="322" r:id="rId15"/>
    <p:sldId id="326" r:id="rId16"/>
    <p:sldId id="323" r:id="rId17"/>
    <p:sldId id="327" r:id="rId18"/>
    <p:sldId id="328" r:id="rId19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D26C7AA-14AE-49FC-A19A-3BDC2F8564BA}">
          <p14:sldIdLst>
            <p14:sldId id="329"/>
            <p14:sldId id="287"/>
            <p14:sldId id="320"/>
            <p14:sldId id="325"/>
            <p14:sldId id="321"/>
            <p14:sldId id="324"/>
            <p14:sldId id="322"/>
            <p14:sldId id="326"/>
            <p14:sldId id="323"/>
            <p14:sldId id="327"/>
            <p14:sldId id="32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897"/>
    <a:srgbClr val="007A37"/>
    <a:srgbClr val="005C2A"/>
    <a:srgbClr val="33CAFF"/>
    <a:srgbClr val="57FFA3"/>
    <a:srgbClr val="61D6FF"/>
    <a:srgbClr val="A80000"/>
    <a:srgbClr val="008444"/>
    <a:srgbClr val="FF33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889" autoAdjust="0"/>
    <p:restoredTop sz="94598" autoAdjust="0"/>
  </p:normalViewPr>
  <p:slideViewPr>
    <p:cSldViewPr>
      <p:cViewPr>
        <p:scale>
          <a:sx n="68" d="100"/>
          <a:sy n="68" d="100"/>
        </p:scale>
        <p:origin x="-1622" y="-336"/>
      </p:cViewPr>
      <p:guideLst>
        <p:guide orient="horz" pos="1584"/>
        <p:guide pos="2880"/>
      </p:guideLst>
    </p:cSldViewPr>
  </p:slideViewPr>
  <p:outlineViewPr>
    <p:cViewPr>
      <p:scale>
        <a:sx n="33" d="100"/>
        <a:sy n="33" d="100"/>
      </p:scale>
      <p:origin x="0" y="673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3870" y="-120"/>
      </p:cViewPr>
      <p:guideLst>
        <p:guide orient="horz" pos="2932"/>
        <p:guide pos="221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Chart%20in%20Microsoft%20PowerPoint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COLOVRVPFS01\Home$\marobinson\My%20Documents\Field%20Trials%20and%20Yield%20Data\2017%20Testing%20Protocols\2017%20Protocol%20Results\Awaken%20ST%20Corn%202017\Awaken%20CoFlow%20corn%20yield%20compilation%20for%20Sell%20Sheet%2010-16-17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9608565116410807E-2"/>
          <c:y val="0.14654052433458808"/>
          <c:w val="0.90681829339677866"/>
          <c:h val="0.6241593438909455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'[Chart in Microsoft PowerPoint]Sheet1'!$B$1</c:f>
              <c:strCache>
                <c:ptCount val="1"/>
                <c:pt idx="0">
                  <c:v>Standard Seed Treatment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cat>
            <c:strRef>
              <c:f>'[Chart in Microsoft PowerPoint]Sheet1'!$A$2:$A$3</c:f>
              <c:strCache>
                <c:ptCount val="2"/>
                <c:pt idx="0">
                  <c:v>Skips</c:v>
                </c:pt>
                <c:pt idx="1">
                  <c:v>Doubles</c:v>
                </c:pt>
              </c:strCache>
            </c:strRef>
          </c:cat>
          <c:val>
            <c:numRef>
              <c:f>'[Chart in Microsoft PowerPoint]Sheet1'!$B$2:$B$3</c:f>
              <c:numCache>
                <c:formatCode>General</c:formatCode>
                <c:ptCount val="2"/>
                <c:pt idx="0">
                  <c:v>19</c:v>
                </c:pt>
                <c:pt idx="1">
                  <c:v>12</c:v>
                </c:pt>
              </c:numCache>
            </c:numRef>
          </c:val>
        </c:ser>
        <c:ser>
          <c:idx val="1"/>
          <c:order val="1"/>
          <c:tx>
            <c:strRef>
              <c:f>'[Chart in Microsoft PowerPoint]Sheet1'!$C$1</c:f>
              <c:strCache>
                <c:ptCount val="1"/>
                <c:pt idx="0">
                  <c:v>With Awaken CoFlow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cat>
            <c:strRef>
              <c:f>'[Chart in Microsoft PowerPoint]Sheet1'!$A$2:$A$3</c:f>
              <c:strCache>
                <c:ptCount val="2"/>
                <c:pt idx="0">
                  <c:v>Skips</c:v>
                </c:pt>
                <c:pt idx="1">
                  <c:v>Doubles</c:v>
                </c:pt>
              </c:strCache>
            </c:strRef>
          </c:cat>
          <c:val>
            <c:numRef>
              <c:f>'[Chart in Microsoft PowerPoint]Sheet1'!$C$2:$C$3</c:f>
              <c:numCache>
                <c:formatCode>General</c:formatCode>
                <c:ptCount val="2"/>
                <c:pt idx="0">
                  <c:v>8</c:v>
                </c:pt>
                <c:pt idx="1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4"/>
        <c:overlap val="-19"/>
        <c:axId val="100791424"/>
        <c:axId val="100792960"/>
      </c:barChart>
      <c:catAx>
        <c:axId val="10079142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en-US"/>
          </a:p>
        </c:txPr>
        <c:crossAx val="100792960"/>
        <c:crosses val="autoZero"/>
        <c:auto val="1"/>
        <c:lblAlgn val="ctr"/>
        <c:lblOffset val="100"/>
        <c:noMultiLvlLbl val="0"/>
      </c:catAx>
      <c:valAx>
        <c:axId val="1007929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en-US"/>
          </a:p>
        </c:txPr>
        <c:crossAx val="100791424"/>
        <c:crosses val="autoZero"/>
        <c:crossBetween val="between"/>
      </c:valAx>
    </c:plotArea>
    <c:plotVisOnly val="1"/>
    <c:dispBlanksAs val="gap"/>
    <c:showDLblsOverMax val="0"/>
  </c:chart>
  <c:spPr>
    <a:solidFill>
      <a:schemeClr val="bg1"/>
    </a:solidFill>
    <a:ln w="25400">
      <a:solidFill>
        <a:srgbClr val="C00000"/>
      </a:solidFill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2562928880877841"/>
          <c:y val="0.12675751996105189"/>
          <c:w val="0.82015384372134204"/>
          <c:h val="0.73739352159630478"/>
        </c:manualLayout>
      </c:layout>
      <c:barChart>
        <c:barDir val="col"/>
        <c:grouping val="clustered"/>
        <c:varyColors val="0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Sheet1!$E$18:$E$24</c:f>
              <c:strCache>
                <c:ptCount val="7"/>
                <c:pt idx="0">
                  <c:v>GA</c:v>
                </c:pt>
                <c:pt idx="1">
                  <c:v>IA</c:v>
                </c:pt>
                <c:pt idx="2">
                  <c:v>IL</c:v>
                </c:pt>
                <c:pt idx="3">
                  <c:v>IN</c:v>
                </c:pt>
                <c:pt idx="4">
                  <c:v>KS</c:v>
                </c:pt>
                <c:pt idx="5">
                  <c:v>KY</c:v>
                </c:pt>
                <c:pt idx="6">
                  <c:v>TN</c:v>
                </c:pt>
              </c:strCache>
            </c:strRef>
          </c:cat>
          <c:val>
            <c:numRef>
              <c:f>Sheet1!$F$18:$F$24</c:f>
              <c:numCache>
                <c:formatCode>#,##0.0</c:formatCode>
                <c:ptCount val="7"/>
                <c:pt idx="0">
                  <c:v>9.0999999999999943</c:v>
                </c:pt>
                <c:pt idx="1">
                  <c:v>8.02</c:v>
                </c:pt>
                <c:pt idx="2">
                  <c:v>10.666666666666666</c:v>
                </c:pt>
                <c:pt idx="3">
                  <c:v>7</c:v>
                </c:pt>
                <c:pt idx="4">
                  <c:v>23.948023125000006</c:v>
                </c:pt>
                <c:pt idx="5">
                  <c:v>11.800000000000002</c:v>
                </c:pt>
                <c:pt idx="6">
                  <c:v>7.7800000000000065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00898304"/>
        <c:axId val="100899840"/>
      </c:barChart>
      <c:catAx>
        <c:axId val="10089830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100899840"/>
        <c:crosses val="autoZero"/>
        <c:auto val="1"/>
        <c:lblAlgn val="ctr"/>
        <c:lblOffset val="100"/>
        <c:noMultiLvlLbl val="0"/>
      </c:catAx>
      <c:valAx>
        <c:axId val="100899840"/>
        <c:scaling>
          <c:orientation val="minMax"/>
          <c:max val="25"/>
        </c:scaling>
        <c:delete val="0"/>
        <c:axPos val="l"/>
        <c:majorGridlines/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00898304"/>
        <c:crosses val="autoZero"/>
        <c:crossBetween val="between"/>
      </c:valAx>
    </c:plotArea>
    <c:plotVisOnly val="1"/>
    <c:dispBlanksAs val="gap"/>
    <c:showDLblsOverMax val="0"/>
  </c:chart>
  <c:spPr>
    <a:solidFill>
      <a:schemeClr val="bg1"/>
    </a:solidFill>
    <a:ln w="25400">
      <a:solidFill>
        <a:srgbClr val="007A37"/>
      </a:solidFill>
    </a:ln>
    <a:scene3d>
      <a:camera prst="orthographicFront"/>
      <a:lightRig rig="threePt" dir="t"/>
    </a:scene3d>
    <a:sp3d>
      <a:bevelT/>
    </a:sp3d>
  </c:spPr>
  <c:txPr>
    <a:bodyPr/>
    <a:lstStyle/>
    <a:p>
      <a:pPr>
        <a:defRPr sz="16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r">
              <a:defRPr sz="1200"/>
            </a:lvl1pPr>
          </a:lstStyle>
          <a:p>
            <a:fld id="{84FBF8AA-5155-4435-9682-16F753AB690E}" type="datetimeFigureOut">
              <a:rPr lang="en-US" smtClean="0"/>
              <a:t>12/6/2017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30"/>
            <a:ext cx="3043343" cy="465455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2" y="8842030"/>
            <a:ext cx="3043343" cy="465455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r">
              <a:defRPr sz="1200"/>
            </a:lvl1pPr>
          </a:lstStyle>
          <a:p>
            <a:fld id="{CE4E20EE-C8A4-4215-9183-4AC9E8EE4C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8194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r">
              <a:defRPr sz="1200"/>
            </a:lvl1pPr>
          </a:lstStyle>
          <a:p>
            <a:fld id="{ADEAB122-7393-4C7F-822E-3A2828036455}" type="datetimeFigureOut">
              <a:rPr lang="en-US" smtClean="0"/>
              <a:t>12/6/2017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17" tIns="46659" rIns="93317" bIns="4665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17" tIns="46659" rIns="93317" bIns="4665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43343" cy="465455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30"/>
            <a:ext cx="3043343" cy="465455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r">
              <a:defRPr sz="1200"/>
            </a:lvl1pPr>
          </a:lstStyle>
          <a:p>
            <a:fld id="{16FB80D4-1D3D-4ED3-8D70-D01834B149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6488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15"/>
          <p:cNvSpPr>
            <a:spLocks noGrp="1"/>
          </p:cNvSpPr>
          <p:nvPr>
            <p:ph sz="quarter" idx="10" hasCustomPrompt="1"/>
          </p:nvPr>
        </p:nvSpPr>
        <p:spPr>
          <a:xfrm>
            <a:off x="3299254" y="4038600"/>
            <a:ext cx="4549346" cy="1066800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</a:lstStyle>
          <a:p>
            <a:pPr lvl="0"/>
            <a:r>
              <a:rPr lang="en-US" dirty="0" smtClean="0"/>
              <a:t>Click to edit name &amp; title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3048000" y="3810000"/>
            <a:ext cx="5029200" cy="0"/>
          </a:xfrm>
          <a:prstGeom prst="line">
            <a:avLst/>
          </a:prstGeom>
          <a:ln w="38100">
            <a:gradFill>
              <a:gsLst>
                <a:gs pos="0">
                  <a:schemeClr val="bg1">
                    <a:alpha val="0"/>
                  </a:schemeClr>
                </a:gs>
                <a:gs pos="62000">
                  <a:schemeClr val="bg1">
                    <a:lumMod val="85000"/>
                  </a:schemeClr>
                </a:gs>
                <a:gs pos="39000">
                  <a:schemeClr val="bg1">
                    <a:lumMod val="8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  <a:effectLst>
            <a:outerShdw blurRad="50800" dist="38100" dir="5400000" algn="t" rotWithShape="0">
              <a:prstClr val="black">
                <a:alpha val="5000"/>
              </a:prst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 userDrawn="1"/>
        </p:nvSpPr>
        <p:spPr>
          <a:xfrm>
            <a:off x="2057400" y="2743200"/>
            <a:ext cx="5943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LOVELAND PRODUCTS</a:t>
            </a:r>
          </a:p>
          <a:p>
            <a:pPr algn="r"/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Rollout</a:t>
            </a:r>
            <a:r>
              <a:rPr lang="en-US" sz="2400" baseline="0" dirty="0" smtClean="0">
                <a:solidFill>
                  <a:schemeClr val="bg1">
                    <a:lumMod val="50000"/>
                  </a:schemeClr>
                </a:solidFill>
              </a:rPr>
              <a:t> Meeting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— 2018</a:t>
            </a: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8651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 userDrawn="1"/>
        </p:nvCxnSpPr>
        <p:spPr>
          <a:xfrm>
            <a:off x="228600" y="6019800"/>
            <a:ext cx="8686800" cy="0"/>
          </a:xfrm>
          <a:prstGeom prst="line">
            <a:avLst/>
          </a:prstGeom>
          <a:ln w="38100">
            <a:gradFill>
              <a:gsLst>
                <a:gs pos="0">
                  <a:schemeClr val="bg1">
                    <a:alpha val="0"/>
                  </a:schemeClr>
                </a:gs>
                <a:gs pos="62000">
                  <a:srgbClr val="0055B8"/>
                </a:gs>
                <a:gs pos="39000">
                  <a:srgbClr val="0055B8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  <a:effectLst>
            <a:outerShdw blurRad="50800" dist="38100" dir="5400000" algn="t" rotWithShape="0">
              <a:prstClr val="black">
                <a:alpha val="5000"/>
              </a:prst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4626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15"/>
          <p:cNvSpPr>
            <a:spLocks noGrp="1"/>
          </p:cNvSpPr>
          <p:nvPr>
            <p:ph sz="quarter" idx="10" hasCustomPrompt="1"/>
          </p:nvPr>
        </p:nvSpPr>
        <p:spPr>
          <a:xfrm>
            <a:off x="3299254" y="4038600"/>
            <a:ext cx="4549346" cy="1066800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</a:lstStyle>
          <a:p>
            <a:pPr lvl="0"/>
            <a:r>
              <a:rPr lang="en-US" dirty="0" smtClean="0"/>
              <a:t>Click to edit name &amp; title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048000" y="3810000"/>
            <a:ext cx="5029200" cy="0"/>
          </a:xfrm>
          <a:prstGeom prst="line">
            <a:avLst/>
          </a:prstGeom>
          <a:ln w="38100">
            <a:gradFill>
              <a:gsLst>
                <a:gs pos="0">
                  <a:schemeClr val="bg1">
                    <a:alpha val="0"/>
                  </a:schemeClr>
                </a:gs>
                <a:gs pos="62000">
                  <a:schemeClr val="bg1">
                    <a:lumMod val="85000"/>
                  </a:schemeClr>
                </a:gs>
                <a:gs pos="39000">
                  <a:schemeClr val="bg1">
                    <a:lumMod val="8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  <a:effectLst>
            <a:outerShdw blurRad="50800" dist="38100" dir="5400000" algn="t" rotWithShape="0">
              <a:prstClr val="black">
                <a:alpha val="5000"/>
              </a:prst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 userDrawn="1"/>
        </p:nvSpPr>
        <p:spPr>
          <a:xfrm>
            <a:off x="2057400" y="2700676"/>
            <a:ext cx="5943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 smtClean="0">
                <a:solidFill>
                  <a:srgbClr val="808080"/>
                </a:solidFill>
              </a:rPr>
              <a:t>LOVELAND PRODUCTS</a:t>
            </a:r>
          </a:p>
          <a:p>
            <a:pPr algn="r"/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Rollout</a:t>
            </a:r>
            <a:r>
              <a:rPr lang="en-US" sz="2400" baseline="0" dirty="0" smtClean="0">
                <a:solidFill>
                  <a:schemeClr val="bg1">
                    <a:lumMod val="50000"/>
                  </a:schemeClr>
                </a:solidFill>
              </a:rPr>
              <a:t> Meeting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— 2018</a:t>
            </a: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767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 userDrawn="1"/>
        </p:nvCxnSpPr>
        <p:spPr>
          <a:xfrm>
            <a:off x="152400" y="1295400"/>
            <a:ext cx="8686800" cy="0"/>
          </a:xfrm>
          <a:prstGeom prst="line">
            <a:avLst/>
          </a:prstGeom>
          <a:ln w="38100">
            <a:gradFill>
              <a:gsLst>
                <a:gs pos="0">
                  <a:schemeClr val="bg1">
                    <a:alpha val="0"/>
                  </a:schemeClr>
                </a:gs>
                <a:gs pos="62000">
                  <a:srgbClr val="63A70A"/>
                </a:gs>
                <a:gs pos="39000">
                  <a:srgbClr val="63A70A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  <a:effectLst>
            <a:outerShdw blurRad="50800" dist="38100" dir="5400000" algn="t" rotWithShape="0">
              <a:prstClr val="black">
                <a:alpha val="5000"/>
              </a:prst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006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228600" y="1295400"/>
            <a:ext cx="8686800" cy="0"/>
          </a:xfrm>
          <a:prstGeom prst="line">
            <a:avLst/>
          </a:prstGeom>
          <a:ln w="38100">
            <a:gradFill>
              <a:gsLst>
                <a:gs pos="0">
                  <a:schemeClr val="bg1">
                    <a:alpha val="0"/>
                  </a:schemeClr>
                </a:gs>
                <a:gs pos="62000">
                  <a:srgbClr val="63A70A"/>
                </a:gs>
                <a:gs pos="39000">
                  <a:srgbClr val="63A70A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  <a:effectLst>
            <a:outerShdw blurRad="50800" dist="38100" dir="5400000" algn="t" rotWithShape="0">
              <a:prstClr val="black">
                <a:alpha val="5000"/>
              </a:prst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6384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28600" y="1295400"/>
            <a:ext cx="8686800" cy="0"/>
          </a:xfrm>
          <a:prstGeom prst="line">
            <a:avLst/>
          </a:prstGeom>
          <a:ln w="38100">
            <a:gradFill>
              <a:gsLst>
                <a:gs pos="0">
                  <a:schemeClr val="bg1">
                    <a:alpha val="0"/>
                  </a:schemeClr>
                </a:gs>
                <a:gs pos="62000">
                  <a:srgbClr val="63A70A"/>
                </a:gs>
                <a:gs pos="39000">
                  <a:srgbClr val="63A70A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  <a:effectLst>
            <a:outerShdw blurRad="50800" dist="38100" dir="5400000" algn="t" rotWithShape="0">
              <a:prstClr val="black">
                <a:alpha val="5000"/>
              </a:prst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9518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 userDrawn="1"/>
        </p:nvCxnSpPr>
        <p:spPr>
          <a:xfrm>
            <a:off x="228600" y="6019800"/>
            <a:ext cx="8686800" cy="0"/>
          </a:xfrm>
          <a:prstGeom prst="line">
            <a:avLst/>
          </a:prstGeom>
          <a:ln w="38100">
            <a:gradFill>
              <a:gsLst>
                <a:gs pos="0">
                  <a:schemeClr val="bg1">
                    <a:alpha val="0"/>
                  </a:schemeClr>
                </a:gs>
                <a:gs pos="62000">
                  <a:srgbClr val="63A70A"/>
                </a:gs>
                <a:gs pos="39000">
                  <a:srgbClr val="63A70A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  <a:effectLst>
            <a:outerShdw blurRad="50800" dist="38100" dir="5400000" algn="t" rotWithShape="0">
              <a:prstClr val="black">
                <a:alpha val="5000"/>
              </a:prst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0611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15"/>
          <p:cNvSpPr>
            <a:spLocks noGrp="1"/>
          </p:cNvSpPr>
          <p:nvPr>
            <p:ph sz="quarter" idx="10" hasCustomPrompt="1"/>
          </p:nvPr>
        </p:nvSpPr>
        <p:spPr>
          <a:xfrm>
            <a:off x="3299254" y="4038600"/>
            <a:ext cx="4549346" cy="1066800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</a:lstStyle>
          <a:p>
            <a:pPr lvl="0"/>
            <a:r>
              <a:rPr lang="en-US" dirty="0" smtClean="0"/>
              <a:t>Click to edit name &amp; title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048000" y="3810000"/>
            <a:ext cx="5029200" cy="0"/>
          </a:xfrm>
          <a:prstGeom prst="line">
            <a:avLst/>
          </a:prstGeom>
          <a:ln w="38100">
            <a:gradFill>
              <a:gsLst>
                <a:gs pos="0">
                  <a:schemeClr val="bg1">
                    <a:alpha val="0"/>
                  </a:schemeClr>
                </a:gs>
                <a:gs pos="62000">
                  <a:schemeClr val="bg1">
                    <a:lumMod val="85000"/>
                  </a:schemeClr>
                </a:gs>
                <a:gs pos="39000">
                  <a:schemeClr val="bg1">
                    <a:lumMod val="8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  <a:effectLst>
            <a:outerShdw blurRad="50800" dist="38100" dir="5400000" algn="t" rotWithShape="0">
              <a:prstClr val="black">
                <a:alpha val="5000"/>
              </a:prst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 userDrawn="1"/>
        </p:nvSpPr>
        <p:spPr>
          <a:xfrm>
            <a:off x="2057400" y="2700676"/>
            <a:ext cx="5943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 smtClean="0">
                <a:solidFill>
                  <a:schemeClr val="bg1">
                    <a:lumMod val="75000"/>
                  </a:schemeClr>
                </a:solidFill>
              </a:rPr>
              <a:t>LOVELAND PRODUCTS</a:t>
            </a:r>
          </a:p>
          <a:p>
            <a:pPr algn="r"/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Rollout</a:t>
            </a:r>
            <a:r>
              <a:rPr lang="en-US" sz="2400" baseline="0" dirty="0" smtClean="0">
                <a:solidFill>
                  <a:schemeClr val="bg1">
                    <a:lumMod val="50000"/>
                  </a:schemeClr>
                </a:solidFill>
              </a:rPr>
              <a:t> Meeting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— 2018</a:t>
            </a: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926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 userDrawn="1"/>
        </p:nvCxnSpPr>
        <p:spPr>
          <a:xfrm>
            <a:off x="152400" y="1295400"/>
            <a:ext cx="8686800" cy="0"/>
          </a:xfrm>
          <a:prstGeom prst="line">
            <a:avLst/>
          </a:prstGeom>
          <a:ln w="38100">
            <a:gradFill>
              <a:gsLst>
                <a:gs pos="0">
                  <a:schemeClr val="bg1">
                    <a:alpha val="0"/>
                  </a:schemeClr>
                </a:gs>
                <a:gs pos="62000">
                  <a:srgbClr val="FF8300"/>
                </a:gs>
                <a:gs pos="39000">
                  <a:srgbClr val="FF8300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  <a:effectLst>
            <a:outerShdw blurRad="50800" dist="38100" dir="5400000" algn="t" rotWithShape="0">
              <a:prstClr val="black">
                <a:alpha val="5000"/>
              </a:prst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103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228600" y="1295400"/>
            <a:ext cx="8686800" cy="0"/>
          </a:xfrm>
          <a:prstGeom prst="line">
            <a:avLst/>
          </a:prstGeom>
          <a:ln w="38100">
            <a:gradFill>
              <a:gsLst>
                <a:gs pos="0">
                  <a:schemeClr val="bg1">
                    <a:alpha val="0"/>
                  </a:schemeClr>
                </a:gs>
                <a:gs pos="62000">
                  <a:srgbClr val="FF8300"/>
                </a:gs>
                <a:gs pos="39000">
                  <a:srgbClr val="FF8300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  <a:effectLst>
            <a:outerShdw blurRad="50800" dist="38100" dir="5400000" algn="t" rotWithShape="0">
              <a:prstClr val="black">
                <a:alpha val="5000"/>
              </a:prst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8590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28600" y="1295400"/>
            <a:ext cx="8686800" cy="0"/>
          </a:xfrm>
          <a:prstGeom prst="line">
            <a:avLst/>
          </a:prstGeom>
          <a:ln w="38100">
            <a:gradFill>
              <a:gsLst>
                <a:gs pos="0">
                  <a:schemeClr val="bg1">
                    <a:alpha val="0"/>
                  </a:schemeClr>
                </a:gs>
                <a:gs pos="62000">
                  <a:srgbClr val="FF8300"/>
                </a:gs>
                <a:gs pos="39000">
                  <a:srgbClr val="FF8300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  <a:effectLst>
            <a:outerShdw blurRad="50800" dist="38100" dir="5400000" algn="t" rotWithShape="0">
              <a:prstClr val="black">
                <a:alpha val="5000"/>
              </a:prst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7067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 userDrawn="1"/>
        </p:nvCxnSpPr>
        <p:spPr>
          <a:xfrm>
            <a:off x="152400" y="1295400"/>
            <a:ext cx="8686800" cy="0"/>
          </a:xfrm>
          <a:prstGeom prst="line">
            <a:avLst/>
          </a:prstGeom>
          <a:ln w="38100">
            <a:gradFill>
              <a:gsLst>
                <a:gs pos="0">
                  <a:schemeClr val="bg1">
                    <a:alpha val="0"/>
                  </a:schemeClr>
                </a:gs>
                <a:gs pos="62000">
                  <a:schemeClr val="bg1">
                    <a:lumMod val="85000"/>
                  </a:schemeClr>
                </a:gs>
                <a:gs pos="39000">
                  <a:schemeClr val="bg1">
                    <a:lumMod val="8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  <a:effectLst>
            <a:outerShdw blurRad="50800" dist="38100" dir="5400000" algn="t" rotWithShape="0">
              <a:prstClr val="black">
                <a:alpha val="5000"/>
              </a:prst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0969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 userDrawn="1"/>
        </p:nvCxnSpPr>
        <p:spPr>
          <a:xfrm>
            <a:off x="228600" y="6019800"/>
            <a:ext cx="8686800" cy="0"/>
          </a:xfrm>
          <a:prstGeom prst="line">
            <a:avLst/>
          </a:prstGeom>
          <a:ln w="38100">
            <a:gradFill>
              <a:gsLst>
                <a:gs pos="0">
                  <a:schemeClr val="bg1">
                    <a:alpha val="0"/>
                  </a:schemeClr>
                </a:gs>
                <a:gs pos="62000">
                  <a:srgbClr val="FF8300"/>
                </a:gs>
                <a:gs pos="39000">
                  <a:srgbClr val="FF8300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  <a:effectLst>
            <a:outerShdw blurRad="50800" dist="38100" dir="5400000" algn="t" rotWithShape="0">
              <a:prstClr val="black">
                <a:alpha val="5000"/>
              </a:prst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0146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15"/>
          <p:cNvSpPr>
            <a:spLocks noGrp="1"/>
          </p:cNvSpPr>
          <p:nvPr>
            <p:ph sz="quarter" idx="10" hasCustomPrompt="1"/>
          </p:nvPr>
        </p:nvSpPr>
        <p:spPr>
          <a:xfrm>
            <a:off x="3299254" y="4038600"/>
            <a:ext cx="4549346" cy="1066800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</a:lstStyle>
          <a:p>
            <a:pPr lvl="0"/>
            <a:r>
              <a:rPr lang="en-US" dirty="0" smtClean="0"/>
              <a:t>Click to edit name &amp; title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048000" y="3810000"/>
            <a:ext cx="5029200" cy="0"/>
          </a:xfrm>
          <a:prstGeom prst="line">
            <a:avLst/>
          </a:prstGeom>
          <a:ln w="38100">
            <a:gradFill>
              <a:gsLst>
                <a:gs pos="0">
                  <a:schemeClr val="bg1">
                    <a:alpha val="0"/>
                  </a:schemeClr>
                </a:gs>
                <a:gs pos="62000">
                  <a:schemeClr val="bg1">
                    <a:lumMod val="85000"/>
                  </a:schemeClr>
                </a:gs>
                <a:gs pos="39000">
                  <a:schemeClr val="bg1">
                    <a:lumMod val="8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  <a:effectLst>
            <a:outerShdw blurRad="50800" dist="38100" dir="5400000" algn="t" rotWithShape="0">
              <a:prstClr val="black">
                <a:alpha val="5000"/>
              </a:prst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 userDrawn="1"/>
        </p:nvSpPr>
        <p:spPr>
          <a:xfrm>
            <a:off x="2057400" y="2743200"/>
            <a:ext cx="5943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 smtClean="0">
                <a:solidFill>
                  <a:schemeClr val="bg1">
                    <a:lumMod val="75000"/>
                  </a:schemeClr>
                </a:solidFill>
              </a:rPr>
              <a:t>LOVELAND PRODUCTS</a:t>
            </a:r>
          </a:p>
          <a:p>
            <a:pPr algn="r"/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Rollout</a:t>
            </a:r>
            <a:r>
              <a:rPr lang="en-US" sz="2400" baseline="0" dirty="0" smtClean="0">
                <a:solidFill>
                  <a:schemeClr val="bg1">
                    <a:lumMod val="50000"/>
                  </a:schemeClr>
                </a:solidFill>
              </a:rPr>
              <a:t> Meeting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— 2018</a:t>
            </a: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74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 userDrawn="1"/>
        </p:nvCxnSpPr>
        <p:spPr>
          <a:xfrm>
            <a:off x="152400" y="1295400"/>
            <a:ext cx="8686800" cy="0"/>
          </a:xfrm>
          <a:prstGeom prst="line">
            <a:avLst/>
          </a:prstGeom>
          <a:ln w="38100">
            <a:gradFill>
              <a:gsLst>
                <a:gs pos="0">
                  <a:schemeClr val="bg1">
                    <a:alpha val="0"/>
                  </a:schemeClr>
                </a:gs>
                <a:gs pos="62000">
                  <a:srgbClr val="333897"/>
                </a:gs>
                <a:gs pos="39000">
                  <a:srgbClr val="333897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  <a:effectLst>
            <a:outerShdw blurRad="50800" dist="38100" dir="5400000" algn="t" rotWithShape="0">
              <a:prstClr val="black">
                <a:alpha val="5000"/>
              </a:prst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1441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228600" y="1295400"/>
            <a:ext cx="8686800" cy="0"/>
          </a:xfrm>
          <a:prstGeom prst="line">
            <a:avLst/>
          </a:prstGeom>
          <a:ln w="38100">
            <a:gradFill>
              <a:gsLst>
                <a:gs pos="0">
                  <a:schemeClr val="bg1">
                    <a:alpha val="0"/>
                  </a:schemeClr>
                </a:gs>
                <a:gs pos="62000">
                  <a:srgbClr val="E2231A"/>
                </a:gs>
                <a:gs pos="39000">
                  <a:srgbClr val="E2231A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  <a:effectLst>
            <a:outerShdw blurRad="50800" dist="38100" dir="5400000" algn="t" rotWithShape="0">
              <a:prstClr val="black">
                <a:alpha val="5000"/>
              </a:prst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3952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28600" y="1295400"/>
            <a:ext cx="8686800" cy="0"/>
          </a:xfrm>
          <a:prstGeom prst="line">
            <a:avLst/>
          </a:prstGeom>
          <a:ln w="38100">
            <a:gradFill>
              <a:gsLst>
                <a:gs pos="0">
                  <a:schemeClr val="bg1">
                    <a:alpha val="0"/>
                  </a:schemeClr>
                </a:gs>
                <a:gs pos="62000">
                  <a:srgbClr val="E2231A"/>
                </a:gs>
                <a:gs pos="39000">
                  <a:srgbClr val="E2231A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  <a:effectLst>
            <a:outerShdw blurRad="50800" dist="38100" dir="5400000" algn="t" rotWithShape="0">
              <a:prstClr val="black">
                <a:alpha val="5000"/>
              </a:prst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2812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 userDrawn="1"/>
        </p:nvCxnSpPr>
        <p:spPr>
          <a:xfrm>
            <a:off x="228600" y="6019800"/>
            <a:ext cx="8686800" cy="0"/>
          </a:xfrm>
          <a:prstGeom prst="line">
            <a:avLst/>
          </a:prstGeom>
          <a:ln w="38100">
            <a:gradFill>
              <a:gsLst>
                <a:gs pos="0">
                  <a:schemeClr val="bg1">
                    <a:alpha val="0"/>
                  </a:schemeClr>
                </a:gs>
                <a:gs pos="62000">
                  <a:srgbClr val="E2231A"/>
                </a:gs>
                <a:gs pos="39000">
                  <a:srgbClr val="E2231A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  <a:effectLst>
            <a:outerShdw blurRad="50800" dist="38100" dir="5400000" algn="t" rotWithShape="0">
              <a:prstClr val="black">
                <a:alpha val="5000"/>
              </a:prst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9799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3471C-EA22-4F4C-A96B-521237D6AEA9}" type="datetimeFigureOut">
              <a:rPr lang="en-US" smtClean="0"/>
              <a:t>12/6/2017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FDFA7-ABF9-4E00-A70E-05EE0AD15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505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3471C-EA22-4F4C-A96B-521237D6AEA9}" type="datetimeFigureOut">
              <a:rPr lang="en-US" smtClean="0"/>
              <a:t>12/6/2017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FDFA7-ABF9-4E00-A70E-05EE0AD15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9029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3471C-EA22-4F4C-A96B-521237D6AEA9}" type="datetimeFigureOut">
              <a:rPr lang="en-US" smtClean="0"/>
              <a:t>12/6/2017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FDFA7-ABF9-4E00-A70E-05EE0AD15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5822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3471C-EA22-4F4C-A96B-521237D6AEA9}" type="datetimeFigureOut">
              <a:rPr lang="en-US" smtClean="0"/>
              <a:t>12/6/2017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FDFA7-ABF9-4E00-A70E-05EE0AD15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86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7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228600" y="1295400"/>
            <a:ext cx="8686800" cy="0"/>
          </a:xfrm>
          <a:prstGeom prst="line">
            <a:avLst/>
          </a:prstGeom>
          <a:ln w="38100">
            <a:gradFill>
              <a:gsLst>
                <a:gs pos="0">
                  <a:schemeClr val="bg1">
                    <a:alpha val="0"/>
                  </a:schemeClr>
                </a:gs>
                <a:gs pos="62000">
                  <a:schemeClr val="bg1">
                    <a:lumMod val="85000"/>
                  </a:schemeClr>
                </a:gs>
                <a:gs pos="39000">
                  <a:schemeClr val="bg1">
                    <a:lumMod val="8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  <a:effectLst>
            <a:outerShdw blurRad="50800" dist="38100" dir="5400000" algn="t" rotWithShape="0">
              <a:prstClr val="black">
                <a:alpha val="5000"/>
              </a:prst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1224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3471C-EA22-4F4C-A96B-521237D6AEA9}" type="datetimeFigureOut">
              <a:rPr lang="en-US" smtClean="0"/>
              <a:t>12/6/2017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FDFA7-ABF9-4E00-A70E-05EE0AD15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659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3471C-EA22-4F4C-A96B-521237D6AEA9}" type="datetimeFigureOut">
              <a:rPr lang="en-US" smtClean="0"/>
              <a:t>12/6/2017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FDFA7-ABF9-4E00-A70E-05EE0AD15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52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3471C-EA22-4F4C-A96B-521237D6AEA9}" type="datetimeFigureOut">
              <a:rPr lang="en-US" smtClean="0"/>
              <a:t>12/6/2017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FDFA7-ABF9-4E00-A70E-05EE0AD15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8260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3471C-EA22-4F4C-A96B-521237D6AEA9}" type="datetimeFigureOut">
              <a:rPr lang="en-US" smtClean="0"/>
              <a:t>12/6/2017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FDFA7-ABF9-4E00-A70E-05EE0AD15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6328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3471C-EA22-4F4C-A96B-521237D6AEA9}" type="datetimeFigureOut">
              <a:rPr lang="en-US" smtClean="0"/>
              <a:t>12/6/2017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FDFA7-ABF9-4E00-A70E-05EE0AD15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2653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3471C-EA22-4F4C-A96B-521237D6AEA9}" type="datetimeFigureOut">
              <a:rPr lang="en-US" smtClean="0"/>
              <a:t>12/6/2017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FDFA7-ABF9-4E00-A70E-05EE0AD15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6205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3471C-EA22-4F4C-A96B-521237D6AEA9}" type="datetimeFigureOut">
              <a:rPr lang="en-US" smtClean="0"/>
              <a:t>12/6/2017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FDFA7-ABF9-4E00-A70E-05EE0AD15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57807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15"/>
          <p:cNvSpPr>
            <a:spLocks noGrp="1"/>
          </p:cNvSpPr>
          <p:nvPr>
            <p:ph sz="quarter" idx="10" hasCustomPrompt="1"/>
          </p:nvPr>
        </p:nvSpPr>
        <p:spPr>
          <a:xfrm>
            <a:off x="3299254" y="4038600"/>
            <a:ext cx="4549346" cy="1066800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</a:lstStyle>
          <a:p>
            <a:pPr lvl="0"/>
            <a:r>
              <a:rPr lang="en-US" dirty="0" smtClean="0"/>
              <a:t>Click to edit name &amp; title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048000" y="3810000"/>
            <a:ext cx="5029200" cy="0"/>
          </a:xfrm>
          <a:prstGeom prst="line">
            <a:avLst/>
          </a:prstGeom>
          <a:ln w="38100">
            <a:gradFill>
              <a:gsLst>
                <a:gs pos="0">
                  <a:schemeClr val="bg1">
                    <a:alpha val="0"/>
                  </a:schemeClr>
                </a:gs>
                <a:gs pos="62000">
                  <a:schemeClr val="bg1">
                    <a:lumMod val="85000"/>
                  </a:schemeClr>
                </a:gs>
                <a:gs pos="39000">
                  <a:schemeClr val="bg1">
                    <a:lumMod val="8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  <a:effectLst>
            <a:outerShdw blurRad="50800" dist="38100" dir="5400000" algn="t" rotWithShape="0">
              <a:prstClr val="black">
                <a:alpha val="5000"/>
              </a:prst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 userDrawn="1"/>
        </p:nvSpPr>
        <p:spPr>
          <a:xfrm>
            <a:off x="2057400" y="2700676"/>
            <a:ext cx="5943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 smtClean="0">
                <a:solidFill>
                  <a:schemeClr val="bg1">
                    <a:lumMod val="75000"/>
                  </a:schemeClr>
                </a:solidFill>
              </a:rPr>
              <a:t>LOVELAND PRODUCTS</a:t>
            </a:r>
          </a:p>
          <a:p>
            <a:pPr algn="r"/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Rollout</a:t>
            </a:r>
            <a:r>
              <a:rPr lang="en-US" sz="2400" baseline="0" dirty="0" smtClean="0">
                <a:solidFill>
                  <a:schemeClr val="bg1">
                    <a:lumMod val="50000"/>
                  </a:schemeClr>
                </a:solidFill>
              </a:rPr>
              <a:t> Meeting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— 2018</a:t>
            </a: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6096000"/>
            <a:ext cx="1072600" cy="61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7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 userDrawn="1"/>
        </p:nvCxnSpPr>
        <p:spPr>
          <a:xfrm>
            <a:off x="152400" y="1295400"/>
            <a:ext cx="8686800" cy="0"/>
          </a:xfrm>
          <a:prstGeom prst="line">
            <a:avLst/>
          </a:prstGeom>
          <a:ln w="38100">
            <a:gradFill>
              <a:gsLst>
                <a:gs pos="0">
                  <a:schemeClr val="bg1">
                    <a:alpha val="0"/>
                  </a:schemeClr>
                </a:gs>
                <a:gs pos="62000">
                  <a:srgbClr val="520A76"/>
                </a:gs>
                <a:gs pos="39000">
                  <a:srgbClr val="520A76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  <a:effectLst>
            <a:outerShdw blurRad="50800" dist="38100" dir="5400000" algn="t" rotWithShape="0">
              <a:prstClr val="black">
                <a:alpha val="5000"/>
              </a:prst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34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4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228600" y="1295400"/>
            <a:ext cx="8686800" cy="0"/>
          </a:xfrm>
          <a:prstGeom prst="line">
            <a:avLst/>
          </a:prstGeom>
          <a:ln w="38100">
            <a:gradFill>
              <a:gsLst>
                <a:gs pos="0">
                  <a:schemeClr val="bg1">
                    <a:alpha val="0"/>
                  </a:schemeClr>
                </a:gs>
                <a:gs pos="62000">
                  <a:srgbClr val="520A76"/>
                </a:gs>
                <a:gs pos="39000">
                  <a:srgbClr val="520A76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  <a:effectLst>
            <a:outerShdw blurRad="50800" dist="38100" dir="5400000" algn="t" rotWithShape="0">
              <a:prstClr val="black">
                <a:alpha val="5000"/>
              </a:prst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9737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228600" y="1295400"/>
            <a:ext cx="8686800" cy="0"/>
          </a:xfrm>
          <a:prstGeom prst="line">
            <a:avLst/>
          </a:prstGeom>
          <a:ln w="38100">
            <a:gradFill>
              <a:gsLst>
                <a:gs pos="0">
                  <a:schemeClr val="bg1">
                    <a:alpha val="0"/>
                  </a:schemeClr>
                </a:gs>
                <a:gs pos="62000">
                  <a:schemeClr val="bg1">
                    <a:lumMod val="85000"/>
                  </a:schemeClr>
                </a:gs>
                <a:gs pos="39000">
                  <a:schemeClr val="bg1">
                    <a:lumMod val="8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  <a:effectLst>
            <a:outerShdw blurRad="50800" dist="38100" dir="5400000" algn="t" rotWithShape="0">
              <a:prstClr val="black">
                <a:alpha val="5000"/>
              </a:prst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0477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28600" y="1295400"/>
            <a:ext cx="8686800" cy="0"/>
          </a:xfrm>
          <a:prstGeom prst="line">
            <a:avLst/>
          </a:prstGeom>
          <a:ln w="38100">
            <a:gradFill>
              <a:gsLst>
                <a:gs pos="0">
                  <a:schemeClr val="bg1">
                    <a:alpha val="0"/>
                  </a:schemeClr>
                </a:gs>
                <a:gs pos="62000">
                  <a:srgbClr val="520A76"/>
                </a:gs>
                <a:gs pos="39000">
                  <a:srgbClr val="520A76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  <a:effectLst>
            <a:outerShdw blurRad="50800" dist="38100" dir="5400000" algn="t" rotWithShape="0">
              <a:prstClr val="black">
                <a:alpha val="5000"/>
              </a:prst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9990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 userDrawn="1"/>
        </p:nvCxnSpPr>
        <p:spPr>
          <a:xfrm>
            <a:off x="228600" y="6019800"/>
            <a:ext cx="8686800" cy="0"/>
          </a:xfrm>
          <a:prstGeom prst="line">
            <a:avLst/>
          </a:prstGeom>
          <a:ln w="38100">
            <a:gradFill>
              <a:gsLst>
                <a:gs pos="0">
                  <a:schemeClr val="bg1">
                    <a:alpha val="0"/>
                  </a:schemeClr>
                </a:gs>
                <a:gs pos="62000">
                  <a:srgbClr val="520A76"/>
                </a:gs>
                <a:gs pos="39000">
                  <a:srgbClr val="520A76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  <a:effectLst>
            <a:outerShdw blurRad="50800" dist="38100" dir="5400000" algn="t" rotWithShape="0">
              <a:prstClr val="black">
                <a:alpha val="5000"/>
              </a:prst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5657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15"/>
          <p:cNvSpPr>
            <a:spLocks noGrp="1"/>
          </p:cNvSpPr>
          <p:nvPr>
            <p:ph sz="quarter" idx="10" hasCustomPrompt="1"/>
          </p:nvPr>
        </p:nvSpPr>
        <p:spPr>
          <a:xfrm>
            <a:off x="3299254" y="4038600"/>
            <a:ext cx="4549346" cy="1066800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</a:lstStyle>
          <a:p>
            <a:pPr lvl="0"/>
            <a:r>
              <a:rPr lang="en-US" dirty="0" smtClean="0"/>
              <a:t>Click to edit name &amp; title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048000" y="3810000"/>
            <a:ext cx="5029200" cy="0"/>
          </a:xfrm>
          <a:prstGeom prst="line">
            <a:avLst/>
          </a:prstGeom>
          <a:ln w="38100">
            <a:gradFill>
              <a:gsLst>
                <a:gs pos="0">
                  <a:schemeClr val="bg1">
                    <a:alpha val="0"/>
                  </a:schemeClr>
                </a:gs>
                <a:gs pos="62000">
                  <a:schemeClr val="bg1">
                    <a:lumMod val="85000"/>
                  </a:schemeClr>
                </a:gs>
                <a:gs pos="39000">
                  <a:schemeClr val="bg1">
                    <a:lumMod val="8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  <a:effectLst>
            <a:outerShdw blurRad="50800" dist="38100" dir="5400000" algn="t" rotWithShape="0">
              <a:prstClr val="black">
                <a:alpha val="5000"/>
              </a:prst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 userDrawn="1"/>
        </p:nvSpPr>
        <p:spPr>
          <a:xfrm>
            <a:off x="2057400" y="2700676"/>
            <a:ext cx="5943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 smtClean="0">
                <a:solidFill>
                  <a:schemeClr val="bg1">
                    <a:lumMod val="75000"/>
                  </a:schemeClr>
                </a:solidFill>
              </a:rPr>
              <a:t>LOVELAND PRODUCTS</a:t>
            </a:r>
          </a:p>
          <a:p>
            <a:pPr algn="r"/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Rollout</a:t>
            </a:r>
            <a:r>
              <a:rPr lang="en-US" sz="2400" baseline="0" dirty="0" smtClean="0">
                <a:solidFill>
                  <a:schemeClr val="bg1">
                    <a:lumMod val="50000"/>
                  </a:schemeClr>
                </a:solidFill>
              </a:rPr>
              <a:t> Meeting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— 2018</a:t>
            </a: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35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 userDrawn="1"/>
        </p:nvCxnSpPr>
        <p:spPr>
          <a:xfrm>
            <a:off x="152400" y="1295400"/>
            <a:ext cx="8686800" cy="0"/>
          </a:xfrm>
          <a:prstGeom prst="line">
            <a:avLst/>
          </a:prstGeom>
          <a:ln w="38100">
            <a:gradFill>
              <a:gsLst>
                <a:gs pos="0">
                  <a:schemeClr val="bg1">
                    <a:alpha val="0"/>
                  </a:schemeClr>
                </a:gs>
                <a:gs pos="62000">
                  <a:srgbClr val="EDAA00"/>
                </a:gs>
                <a:gs pos="39000">
                  <a:srgbClr val="EDAA00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  <a:effectLst>
            <a:outerShdw blurRad="50800" dist="38100" dir="5400000" algn="t" rotWithShape="0">
              <a:prstClr val="black">
                <a:alpha val="5000"/>
              </a:prst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373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5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228600" y="1295400"/>
            <a:ext cx="8686800" cy="0"/>
          </a:xfrm>
          <a:prstGeom prst="line">
            <a:avLst/>
          </a:prstGeom>
          <a:ln w="38100">
            <a:gradFill>
              <a:gsLst>
                <a:gs pos="0">
                  <a:schemeClr val="bg1">
                    <a:alpha val="0"/>
                  </a:schemeClr>
                </a:gs>
                <a:gs pos="62000">
                  <a:srgbClr val="EDAA00"/>
                </a:gs>
                <a:gs pos="39000">
                  <a:srgbClr val="EDAA00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  <a:effectLst>
            <a:outerShdw blurRad="50800" dist="38100" dir="5400000" algn="t" rotWithShape="0">
              <a:prstClr val="black">
                <a:alpha val="5000"/>
              </a:prst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9660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28600" y="1295400"/>
            <a:ext cx="8686800" cy="0"/>
          </a:xfrm>
          <a:prstGeom prst="line">
            <a:avLst/>
          </a:prstGeom>
          <a:ln w="38100">
            <a:gradFill>
              <a:gsLst>
                <a:gs pos="0">
                  <a:schemeClr val="bg1">
                    <a:alpha val="0"/>
                  </a:schemeClr>
                </a:gs>
                <a:gs pos="62000">
                  <a:srgbClr val="EDAA00"/>
                </a:gs>
                <a:gs pos="39000">
                  <a:srgbClr val="EDAA00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  <a:effectLst>
            <a:outerShdw blurRad="50800" dist="38100" dir="5400000" algn="t" rotWithShape="0">
              <a:prstClr val="black">
                <a:alpha val="5000"/>
              </a:prst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0515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228600" y="6019800"/>
            <a:ext cx="8686800" cy="0"/>
          </a:xfrm>
          <a:prstGeom prst="line">
            <a:avLst/>
          </a:prstGeom>
          <a:ln w="38100">
            <a:gradFill>
              <a:gsLst>
                <a:gs pos="0">
                  <a:schemeClr val="bg1">
                    <a:alpha val="0"/>
                  </a:schemeClr>
                </a:gs>
                <a:gs pos="62000">
                  <a:srgbClr val="EDAA00"/>
                </a:gs>
                <a:gs pos="39000">
                  <a:srgbClr val="EDAA00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  <a:effectLst>
            <a:outerShdw blurRad="50800" dist="38100" dir="5400000" algn="t" rotWithShape="0">
              <a:prstClr val="black">
                <a:alpha val="5000"/>
              </a:prst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8958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228600" y="6019800"/>
            <a:ext cx="8686800" cy="0"/>
          </a:xfrm>
          <a:prstGeom prst="line">
            <a:avLst/>
          </a:prstGeom>
          <a:ln w="38100">
            <a:gradFill>
              <a:gsLst>
                <a:gs pos="0">
                  <a:schemeClr val="bg1">
                    <a:alpha val="0"/>
                  </a:schemeClr>
                </a:gs>
                <a:gs pos="62000">
                  <a:schemeClr val="bg1">
                    <a:lumMod val="85000"/>
                  </a:schemeClr>
                </a:gs>
                <a:gs pos="39000">
                  <a:schemeClr val="bg1">
                    <a:lumMod val="8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  <a:effectLst>
            <a:outerShdw blurRad="50800" dist="38100" dir="5400000" algn="t" rotWithShape="0">
              <a:prstClr val="black">
                <a:alpha val="5000"/>
              </a:prst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77026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15"/>
          <p:cNvSpPr>
            <a:spLocks noGrp="1"/>
          </p:cNvSpPr>
          <p:nvPr>
            <p:ph sz="quarter" idx="10" hasCustomPrompt="1"/>
          </p:nvPr>
        </p:nvSpPr>
        <p:spPr>
          <a:xfrm>
            <a:off x="3299254" y="4038600"/>
            <a:ext cx="4549346" cy="1066800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</a:lstStyle>
          <a:p>
            <a:pPr lvl="0"/>
            <a:r>
              <a:rPr lang="en-US" dirty="0" smtClean="0"/>
              <a:t>Click to edit name &amp; title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3048000" y="3810000"/>
            <a:ext cx="5029200" cy="0"/>
          </a:xfrm>
          <a:prstGeom prst="line">
            <a:avLst/>
          </a:prstGeom>
          <a:ln w="38100">
            <a:gradFill>
              <a:gsLst>
                <a:gs pos="0">
                  <a:schemeClr val="bg1">
                    <a:alpha val="0"/>
                  </a:schemeClr>
                </a:gs>
                <a:gs pos="62000">
                  <a:schemeClr val="bg1">
                    <a:lumMod val="85000"/>
                  </a:schemeClr>
                </a:gs>
                <a:gs pos="39000">
                  <a:schemeClr val="bg1">
                    <a:lumMod val="8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  <a:effectLst>
            <a:outerShdw blurRad="50800" dist="38100" dir="5400000" algn="t" rotWithShape="0">
              <a:prstClr val="black">
                <a:alpha val="5000"/>
              </a:prst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 userDrawn="1"/>
        </p:nvSpPr>
        <p:spPr>
          <a:xfrm>
            <a:off x="2057400" y="2700676"/>
            <a:ext cx="5943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 smtClean="0">
                <a:solidFill>
                  <a:srgbClr val="808080"/>
                </a:solidFill>
              </a:rPr>
              <a:t>LOVELAND PRODUCTS</a:t>
            </a:r>
          </a:p>
          <a:p>
            <a:pPr algn="r"/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Rollout</a:t>
            </a:r>
            <a:r>
              <a:rPr lang="en-US" sz="2400" baseline="0" dirty="0" smtClean="0">
                <a:solidFill>
                  <a:schemeClr val="bg1">
                    <a:lumMod val="50000"/>
                  </a:schemeClr>
                </a:solidFill>
              </a:rPr>
              <a:t> Meeting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— 2018</a:t>
            </a: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39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228600" y="1295400"/>
            <a:ext cx="8686800" cy="0"/>
          </a:xfrm>
          <a:prstGeom prst="line">
            <a:avLst/>
          </a:prstGeom>
          <a:ln w="38100">
            <a:gradFill>
              <a:gsLst>
                <a:gs pos="0">
                  <a:schemeClr val="bg1">
                    <a:alpha val="0"/>
                  </a:schemeClr>
                </a:gs>
                <a:gs pos="62000">
                  <a:srgbClr val="0055B8"/>
                </a:gs>
                <a:gs pos="39000">
                  <a:srgbClr val="0055B8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  <a:effectLst>
            <a:outerShdw blurRad="50800" dist="38100" dir="5400000" algn="t" rotWithShape="0">
              <a:prstClr val="black">
                <a:alpha val="5000"/>
              </a:prst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2925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228600" y="1295400"/>
            <a:ext cx="8686800" cy="0"/>
          </a:xfrm>
          <a:prstGeom prst="line">
            <a:avLst/>
          </a:prstGeom>
          <a:ln w="38100">
            <a:gradFill>
              <a:gsLst>
                <a:gs pos="0">
                  <a:schemeClr val="bg1">
                    <a:alpha val="0"/>
                  </a:schemeClr>
                </a:gs>
                <a:gs pos="62000">
                  <a:srgbClr val="0055B8"/>
                </a:gs>
                <a:gs pos="39000">
                  <a:srgbClr val="0055B8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  <a:effectLst>
            <a:outerShdw blurRad="50800" dist="38100" dir="5400000" algn="t" rotWithShape="0">
              <a:prstClr val="black">
                <a:alpha val="5000"/>
              </a:prst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88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28600" y="1295400"/>
            <a:ext cx="8686800" cy="0"/>
          </a:xfrm>
          <a:prstGeom prst="line">
            <a:avLst/>
          </a:prstGeom>
          <a:ln w="38100">
            <a:gradFill>
              <a:gsLst>
                <a:gs pos="0">
                  <a:schemeClr val="bg1">
                    <a:alpha val="0"/>
                  </a:schemeClr>
                </a:gs>
                <a:gs pos="62000">
                  <a:srgbClr val="0055B8"/>
                </a:gs>
                <a:gs pos="39000">
                  <a:srgbClr val="0055B8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  <a:effectLst>
            <a:outerShdw blurRad="50800" dist="38100" dir="5400000" algn="t" rotWithShape="0">
              <a:prstClr val="black">
                <a:alpha val="5000"/>
              </a:prst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1636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9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9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theme" Target="../theme/theme4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20.xml"/><Relationship Id="rId10" Type="http://schemas.microsoft.com/office/2007/relationships/hdphoto" Target="../media/hdphoto1.wdp"/><Relationship Id="rId4" Type="http://schemas.openxmlformats.org/officeDocument/2006/relationships/slideLayout" Target="../slideLayouts/slideLayout19.xml"/><Relationship Id="rId9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2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theme" Target="../theme/theme5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25.xml"/><Relationship Id="rId10" Type="http://schemas.microsoft.com/office/2007/relationships/hdphoto" Target="../media/hdphoto1.wdp"/><Relationship Id="rId4" Type="http://schemas.openxmlformats.org/officeDocument/2006/relationships/slideLayout" Target="../slideLayouts/slideLayout24.xml"/><Relationship Id="rId9" Type="http://schemas.openxmlformats.org/officeDocument/2006/relationships/image" Target="../media/image1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7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39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41.xml"/><Relationship Id="rId4" Type="http://schemas.openxmlformats.org/officeDocument/2006/relationships/slideLayout" Target="../slideLayouts/slideLayout40.xml"/><Relationship Id="rId9" Type="http://schemas.openxmlformats.org/officeDocument/2006/relationships/image" Target="../media/image2.png"/></Relationships>
</file>

<file path=ppt/slideMasters/_rels/slideMaster8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44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theme" Target="../theme/theme8.xml"/><Relationship Id="rId5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5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ass/>
                    </a14:imgEffect>
                    <a14:imgEffect>
                      <a14:saturation sat="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23D10F-4EC0-4982-80F8-E1AD59E3DDA7}" type="datetimeFigureOut">
              <a:rPr lang="en-US" smtClean="0"/>
              <a:t>12/6/2017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3E758-5A7F-48F2-8985-83AF7F4E185B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6096000"/>
            <a:ext cx="1072600" cy="61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945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C75995-4ED2-420C-B000-23B4B1E02237}" type="datetimeFigureOut">
              <a:rPr lang="en-US" smtClean="0"/>
              <a:t>12/6/2017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6A395E-34F8-4D68-BC4A-AD49EBD7D3DE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ass/>
                    </a14:imgEffect>
                    <a14:imgEffect>
                      <a14:saturation sat="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6096000"/>
            <a:ext cx="1072600" cy="61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40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650" r:id="rId2"/>
    <p:sldLayoutId id="2147483652" r:id="rId3"/>
    <p:sldLayoutId id="2147483654" r:id="rId4"/>
    <p:sldLayoutId id="2147483655" r:id="rId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02413D-4462-4C45-A504-6FA545254D42}" type="datetimeFigureOut">
              <a:rPr lang="en-US" smtClean="0"/>
              <a:t>12/6/2017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085C8B-16FB-4869-B90A-18D245719ABE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ass/>
                    </a14:imgEffect>
                    <a14:imgEffect>
                      <a14:saturation sat="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6096000"/>
            <a:ext cx="1072600" cy="61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424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659" r:id="rId2"/>
    <p:sldLayoutId id="2147483661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54FD44-46FF-48FD-86B4-BA5D3B91E92B}" type="datetimeFigureOut">
              <a:rPr lang="en-US" smtClean="0"/>
              <a:t>12/6/2017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32F4F-5192-42B1-B6F0-EE6841E4DC27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9296" l="405" r="100000">
                        <a14:foregroundMark x1="4858" y1="76056" x2="4858" y2="76056"/>
                        <a14:foregroundMark x1="17409" y1="66901" x2="17409" y2="66901"/>
                        <a14:foregroundMark x1="29150" y1="68310" x2="29150" y2="68310"/>
                        <a14:foregroundMark x1="41700" y1="66901" x2="41700" y2="66901"/>
                        <a14:foregroundMark x1="53846" y1="61268" x2="53846" y2="61268"/>
                        <a14:foregroundMark x1="63968" y1="65493" x2="63968" y2="65493"/>
                        <a14:foregroundMark x1="72874" y1="66901" x2="72874" y2="66901"/>
                        <a14:foregroundMark x1="93117" y1="65493" x2="93117" y2="65493"/>
                        <a14:foregroundMark x1="58300" y1="93662" x2="58300" y2="93662"/>
                        <a14:foregroundMark x1="62753" y1="92958" x2="62753" y2="92958"/>
                        <a14:foregroundMark x1="67206" y1="92958" x2="67206" y2="92958"/>
                        <a14:foregroundMark x1="73684" y1="93662" x2="73684" y2="93662"/>
                        <a14:foregroundMark x1="79757" y1="91549" x2="79757" y2="91549"/>
                        <a14:foregroundMark x1="84211" y1="91549" x2="84211" y2="91549"/>
                        <a14:foregroundMark x1="87854" y1="92958" x2="87854" y2="92958"/>
                        <a14:foregroundMark x1="93117" y1="93662" x2="93117" y2="936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6096000"/>
            <a:ext cx="1089025" cy="62607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9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Glass/>
                    </a14:imgEffect>
                    <a14:imgEffect>
                      <a14:saturation sat="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6096000"/>
            <a:ext cx="1072600" cy="61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929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668" r:id="rId2"/>
    <p:sldLayoutId id="2147483670" r:id="rId3"/>
    <p:sldLayoutId id="2147483672" r:id="rId4"/>
    <p:sldLayoutId id="2147483673" r:id="rId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6145C-3E49-4785-BC23-999C7E5AE6A3}" type="datetimeFigureOut">
              <a:rPr lang="en-US" smtClean="0"/>
              <a:t>12/6/2017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CF534E-D664-43EF-B82D-8F40D66AF622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9296" l="405" r="100000">
                        <a14:foregroundMark x1="4858" y1="76056" x2="4858" y2="76056"/>
                        <a14:foregroundMark x1="17409" y1="66901" x2="17409" y2="66901"/>
                        <a14:foregroundMark x1="29150" y1="68310" x2="29150" y2="68310"/>
                        <a14:foregroundMark x1="41700" y1="66901" x2="41700" y2="66901"/>
                        <a14:foregroundMark x1="53846" y1="61268" x2="53846" y2="61268"/>
                        <a14:foregroundMark x1="63968" y1="65493" x2="63968" y2="65493"/>
                        <a14:foregroundMark x1="72874" y1="66901" x2="72874" y2="66901"/>
                        <a14:foregroundMark x1="93117" y1="65493" x2="93117" y2="65493"/>
                        <a14:foregroundMark x1="58300" y1="93662" x2="58300" y2="93662"/>
                        <a14:foregroundMark x1="62753" y1="92958" x2="62753" y2="92958"/>
                        <a14:foregroundMark x1="67206" y1="92958" x2="67206" y2="92958"/>
                        <a14:foregroundMark x1="73684" y1="93662" x2="73684" y2="93662"/>
                        <a14:foregroundMark x1="79757" y1="91549" x2="79757" y2="91549"/>
                        <a14:foregroundMark x1="84211" y1="91549" x2="84211" y2="91549"/>
                        <a14:foregroundMark x1="87854" y1="92958" x2="87854" y2="92958"/>
                        <a14:foregroundMark x1="93117" y1="93662" x2="93117" y2="936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6096000"/>
            <a:ext cx="1089025" cy="62607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9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Glass/>
                    </a14:imgEffect>
                    <a14:imgEffect>
                      <a14:saturation sat="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6096000"/>
            <a:ext cx="1072600" cy="61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664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677" r:id="rId2"/>
    <p:sldLayoutId id="2147483679" r:id="rId3"/>
    <p:sldLayoutId id="2147483681" r:id="rId4"/>
    <p:sldLayoutId id="2147483682" r:id="rId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A3471C-EA22-4F4C-A96B-521237D6AEA9}" type="datetimeFigureOut">
              <a:rPr lang="en-US" smtClean="0"/>
              <a:t>12/6/2017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5FDFA7-ABF9-4E00-A70E-05EE0AD15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882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1E4264-8C37-4194-A4C3-B480BC53B532}" type="datetimeFigureOut">
              <a:rPr lang="en-US" smtClean="0"/>
              <a:t>12/6/2017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3D8965-5739-4B2D-BA5D-0713F37603BB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ass/>
                    </a14:imgEffect>
                    <a14:imgEffect>
                      <a14:saturation sat="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6096000"/>
            <a:ext cx="1072600" cy="61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26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686" r:id="rId2"/>
    <p:sldLayoutId id="2147483688" r:id="rId3"/>
    <p:sldLayoutId id="2147483690" r:id="rId4"/>
    <p:sldLayoutId id="2147483691" r:id="rId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E9A1F9-DB01-4014-B700-B88B9767C8DA}" type="datetimeFigureOut">
              <a:rPr lang="en-US" smtClean="0"/>
              <a:t>12/6/2017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31AF62-946C-469C-B4FB-6C7B845ED2A0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ass/>
                    </a14:imgEffect>
                    <a14:imgEffect>
                      <a14:saturation sat="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6096000"/>
            <a:ext cx="1072600" cy="61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265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695" r:id="rId2"/>
    <p:sldLayoutId id="2147483697" r:id="rId3"/>
    <p:sldLayoutId id="2147483699" r:id="rId4"/>
    <p:sldLayoutId id="2147483728" r:id="rId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2.xml"/><Relationship Id="rId6" Type="http://schemas.microsoft.com/office/2007/relationships/hdphoto" Target="../media/hdphoto5.wdp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615" r="10728" b="18057"/>
          <a:stretch/>
        </p:blipFill>
        <p:spPr bwMode="auto">
          <a:xfrm>
            <a:off x="14069" y="9378"/>
            <a:ext cx="9129932" cy="6848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222" y="1035148"/>
            <a:ext cx="4155040" cy="12508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9509" y="1323536"/>
            <a:ext cx="33280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i="1" dirty="0" smtClean="0">
                <a:solidFill>
                  <a:srgbClr val="333897"/>
                </a:solidFill>
              </a:rPr>
              <a:t>New for 2018</a:t>
            </a:r>
            <a:endParaRPr lang="en-US" sz="4400" b="1" i="1" dirty="0">
              <a:solidFill>
                <a:srgbClr val="33389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238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333897"/>
                </a:solidFill>
              </a:rPr>
              <a:t>Better Yields</a:t>
            </a:r>
            <a:endParaRPr lang="en-US" sz="3200" dirty="0">
              <a:solidFill>
                <a:srgbClr val="333897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5885573"/>
              </p:ext>
            </p:extLst>
          </p:nvPr>
        </p:nvGraphicFramePr>
        <p:xfrm>
          <a:off x="1238629" y="2081167"/>
          <a:ext cx="6668258" cy="3779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890229" y="1427922"/>
            <a:ext cx="53686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Bu/A </a:t>
            </a:r>
            <a:r>
              <a:rPr lang="en-US" dirty="0"/>
              <a:t>Corn Yield Benefit Over Standard Seed Treatment </a:t>
            </a:r>
          </a:p>
          <a:p>
            <a:pPr algn="ctr"/>
            <a:r>
              <a:rPr lang="en-US" dirty="0"/>
              <a:t>35 Trial Sites, </a:t>
            </a:r>
            <a:r>
              <a:rPr lang="en-US" dirty="0" smtClean="0"/>
              <a:t>2015-2017, Average </a:t>
            </a:r>
            <a:r>
              <a:rPr lang="en-US" dirty="0"/>
              <a:t>by State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381000"/>
            <a:ext cx="2527224" cy="760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198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48" b="4851"/>
          <a:stretch/>
        </p:blipFill>
        <p:spPr bwMode="auto">
          <a:xfrm>
            <a:off x="0" y="6626"/>
            <a:ext cx="9144000" cy="5936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3581400"/>
            <a:ext cx="4805292" cy="1446607"/>
          </a:xfrm>
          <a:prstGeom prst="rect">
            <a:avLst/>
          </a:prstGeom>
          <a:solidFill>
            <a:schemeClr val="bg1">
              <a:alpha val="90000"/>
            </a:schemeClr>
          </a:solidFill>
          <a:ln w="152400">
            <a:solidFill>
              <a:schemeClr val="bg1">
                <a:alpha val="9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62036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6237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dirty="0" smtClean="0">
                <a:latin typeface="+mj-lt"/>
              </a:rPr>
              <a:t>A </a:t>
            </a:r>
            <a:r>
              <a:rPr lang="en-US" sz="2600" b="1" dirty="0">
                <a:solidFill>
                  <a:srgbClr val="333897"/>
                </a:solidFill>
                <a:latin typeface="+mj-lt"/>
              </a:rPr>
              <a:t>nutritional </a:t>
            </a:r>
            <a:r>
              <a:rPr lang="en-US" sz="2600" b="1" dirty="0" smtClean="0">
                <a:solidFill>
                  <a:srgbClr val="333897"/>
                </a:solidFill>
                <a:latin typeface="+mj-lt"/>
              </a:rPr>
              <a:t>and polymer seed </a:t>
            </a:r>
            <a:r>
              <a:rPr lang="en-US" sz="2600" b="1" dirty="0">
                <a:solidFill>
                  <a:srgbClr val="333897"/>
                </a:solidFill>
                <a:latin typeface="+mj-lt"/>
              </a:rPr>
              <a:t>treatment </a:t>
            </a:r>
            <a:r>
              <a:rPr lang="en-US" sz="2600" dirty="0">
                <a:latin typeface="+mj-lt"/>
              </a:rPr>
              <a:t>designed specifically for </a:t>
            </a:r>
            <a:r>
              <a:rPr lang="en-US" sz="2600" dirty="0" smtClean="0">
                <a:latin typeface="+mj-lt"/>
              </a:rPr>
              <a:t>field </a:t>
            </a:r>
            <a:r>
              <a:rPr lang="en-US" sz="2600" dirty="0">
                <a:latin typeface="+mj-lt"/>
              </a:rPr>
              <a:t>corn.  </a:t>
            </a:r>
            <a:endParaRPr lang="en-US" sz="2600" dirty="0" smtClean="0">
              <a:latin typeface="+mj-lt"/>
            </a:endParaRPr>
          </a:p>
          <a:p>
            <a:r>
              <a:rPr lang="en-US" sz="2800" b="1" dirty="0">
                <a:solidFill>
                  <a:srgbClr val="008444"/>
                </a:solidFill>
                <a:latin typeface="+mj-lt"/>
              </a:rPr>
              <a:t>Stimulates Early Corn Growth</a:t>
            </a:r>
          </a:p>
          <a:p>
            <a:pPr lvl="0"/>
            <a:r>
              <a:rPr lang="en-US" sz="2600" dirty="0" smtClean="0">
                <a:latin typeface="+mj-lt"/>
              </a:rPr>
              <a:t>Can increase planter </a:t>
            </a:r>
            <a:r>
              <a:rPr lang="en-US" sz="2800" b="1" dirty="0">
                <a:solidFill>
                  <a:srgbClr val="008444"/>
                </a:solidFill>
                <a:latin typeface="+mj-lt"/>
              </a:rPr>
              <a:t>flowability</a:t>
            </a:r>
            <a:r>
              <a:rPr lang="en-US" sz="2600" dirty="0">
                <a:solidFill>
                  <a:srgbClr val="008444"/>
                </a:solidFill>
                <a:latin typeface="+mj-lt"/>
              </a:rPr>
              <a:t> </a:t>
            </a:r>
            <a:r>
              <a:rPr lang="en-US" sz="2600" dirty="0">
                <a:latin typeface="+mj-lt"/>
              </a:rPr>
              <a:t>and </a:t>
            </a:r>
            <a:r>
              <a:rPr lang="en-US" sz="2600" dirty="0" smtClean="0">
                <a:latin typeface="+mj-lt"/>
              </a:rPr>
              <a:t>improve</a:t>
            </a:r>
            <a:r>
              <a:rPr lang="en-US" sz="2800" b="1" dirty="0" smtClean="0">
                <a:solidFill>
                  <a:srgbClr val="008444"/>
                </a:solidFill>
                <a:latin typeface="+mj-lt"/>
              </a:rPr>
              <a:t> </a:t>
            </a:r>
            <a:r>
              <a:rPr lang="en-US" sz="2800" b="1" dirty="0">
                <a:solidFill>
                  <a:srgbClr val="008444"/>
                </a:solidFill>
                <a:latin typeface="+mj-lt"/>
              </a:rPr>
              <a:t>seed placement</a:t>
            </a:r>
          </a:p>
          <a:p>
            <a:pPr lvl="0"/>
            <a:r>
              <a:rPr lang="en-US" sz="2600" dirty="0" smtClean="0">
                <a:latin typeface="+mj-lt"/>
              </a:rPr>
              <a:t>Can </a:t>
            </a:r>
            <a:r>
              <a:rPr lang="en-US" sz="2800" b="1" dirty="0" smtClean="0">
                <a:solidFill>
                  <a:srgbClr val="008444"/>
                </a:solidFill>
                <a:latin typeface="+mj-lt"/>
              </a:rPr>
              <a:t>decrease dust-off </a:t>
            </a:r>
            <a:r>
              <a:rPr lang="en-US" sz="2600" dirty="0" smtClean="0">
                <a:latin typeface="+mj-lt"/>
              </a:rPr>
              <a:t>for good </a:t>
            </a:r>
            <a:r>
              <a:rPr lang="en-US" sz="2800" b="1" dirty="0">
                <a:solidFill>
                  <a:srgbClr val="008444"/>
                </a:solidFill>
                <a:latin typeface="+mj-lt"/>
              </a:rPr>
              <a:t>seed treatment stewardship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258" y="445717"/>
            <a:ext cx="2527224" cy="760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127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75" y="457200"/>
            <a:ext cx="9144000" cy="5323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763193"/>
            <a:ext cx="2527224" cy="760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30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5334000" cy="1143000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333897"/>
                </a:solidFill>
              </a:rPr>
              <a:t>Better Early Growth</a:t>
            </a:r>
            <a:endParaRPr lang="en-US" sz="3200" dirty="0">
              <a:solidFill>
                <a:srgbClr val="333897"/>
              </a:solidFill>
            </a:endParaRPr>
          </a:p>
        </p:txBody>
      </p:sp>
      <p:pic>
        <p:nvPicPr>
          <p:cNvPr id="8194" name="Picture 2" descr="\\COLOVRVPFS01\Home$\marobinson\My Documents\My Pictures\Tailgate 2 Awaken ST Corn Jason Watt Hardin KY Kent Moore April 20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69737" y="3708400"/>
            <a:ext cx="2641600" cy="19812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\\COLOVRVPFS01\Home$\marobinson\My Documents\My Pictures\Tailgate 1 Awaken ST Corn Hardin KY K Moore 2016 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68"/>
          <a:stretch/>
        </p:blipFill>
        <p:spPr bwMode="auto">
          <a:xfrm flipH="1">
            <a:off x="2204441" y="2595462"/>
            <a:ext cx="2680422" cy="342433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\\COLOVRVPFS01\Home$\marobinson\My Documents\My Pictures\Awaken ST Corn Hardin KY K Moore 2016 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" contras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111" r="22875"/>
          <a:stretch/>
        </p:blipFill>
        <p:spPr bwMode="auto">
          <a:xfrm rot="5400000" flipV="1">
            <a:off x="5415887" y="2424210"/>
            <a:ext cx="3114261" cy="405704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382193"/>
            <a:ext cx="2527224" cy="76080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52600" y="1447800"/>
            <a:ext cx="5562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007A37"/>
                </a:solidFill>
              </a:rPr>
              <a:t>Complexed </a:t>
            </a:r>
            <a:r>
              <a:rPr lang="en-US" sz="2000" dirty="0">
                <a:solidFill>
                  <a:srgbClr val="007A37"/>
                </a:solidFill>
              </a:rPr>
              <a:t>micronutrient package </a:t>
            </a:r>
            <a:r>
              <a:rPr lang="en-US" sz="2000" dirty="0" smtClean="0">
                <a:solidFill>
                  <a:srgbClr val="007A37"/>
                </a:solidFill>
              </a:rPr>
              <a:t>including:                                    </a:t>
            </a:r>
            <a:r>
              <a:rPr lang="en-US" sz="2000" dirty="0" smtClean="0">
                <a:solidFill>
                  <a:srgbClr val="333897"/>
                </a:solidFill>
              </a:rPr>
              <a:t>Nitrogen</a:t>
            </a:r>
            <a:r>
              <a:rPr lang="en-US" sz="2000" dirty="0">
                <a:solidFill>
                  <a:srgbClr val="333897"/>
                </a:solidFill>
              </a:rPr>
              <a:t>, </a:t>
            </a:r>
            <a:r>
              <a:rPr lang="en-US" sz="2000" dirty="0" smtClean="0">
                <a:solidFill>
                  <a:srgbClr val="333897"/>
                </a:solidFill>
              </a:rPr>
              <a:t>Boron</a:t>
            </a:r>
            <a:r>
              <a:rPr lang="en-US" sz="2000" dirty="0">
                <a:solidFill>
                  <a:srgbClr val="333897"/>
                </a:solidFill>
              </a:rPr>
              <a:t>, C</a:t>
            </a:r>
            <a:r>
              <a:rPr lang="en-US" sz="2000" dirty="0" smtClean="0">
                <a:solidFill>
                  <a:srgbClr val="333897"/>
                </a:solidFill>
              </a:rPr>
              <a:t>opper</a:t>
            </a:r>
            <a:r>
              <a:rPr lang="en-US" sz="2000" dirty="0">
                <a:solidFill>
                  <a:srgbClr val="333897"/>
                </a:solidFill>
              </a:rPr>
              <a:t>, </a:t>
            </a:r>
            <a:r>
              <a:rPr lang="en-US" sz="2000" dirty="0" smtClean="0">
                <a:solidFill>
                  <a:srgbClr val="333897"/>
                </a:solidFill>
              </a:rPr>
              <a:t>Iron</a:t>
            </a:r>
            <a:r>
              <a:rPr lang="en-US" sz="2000" dirty="0">
                <a:solidFill>
                  <a:srgbClr val="333897"/>
                </a:solidFill>
              </a:rPr>
              <a:t>, </a:t>
            </a:r>
            <a:r>
              <a:rPr lang="en-US" sz="2000" dirty="0" smtClean="0">
                <a:solidFill>
                  <a:srgbClr val="333897"/>
                </a:solidFill>
              </a:rPr>
              <a:t>Manganese</a:t>
            </a:r>
            <a:r>
              <a:rPr lang="en-US" sz="2000" dirty="0">
                <a:solidFill>
                  <a:srgbClr val="333897"/>
                </a:solidFill>
              </a:rPr>
              <a:t>, </a:t>
            </a:r>
            <a:r>
              <a:rPr lang="en-US" sz="2000" dirty="0" smtClean="0">
                <a:solidFill>
                  <a:srgbClr val="333897"/>
                </a:solidFill>
              </a:rPr>
              <a:t>Molybdenum </a:t>
            </a:r>
            <a:r>
              <a:rPr lang="en-US" sz="2000" dirty="0">
                <a:solidFill>
                  <a:srgbClr val="333897"/>
                </a:solidFill>
              </a:rPr>
              <a:t>and Z</a:t>
            </a:r>
            <a:r>
              <a:rPr lang="en-US" sz="2000" dirty="0" smtClean="0">
                <a:solidFill>
                  <a:srgbClr val="333897"/>
                </a:solidFill>
              </a:rPr>
              <a:t>inc </a:t>
            </a:r>
            <a:endParaRPr lang="en-US" sz="2000" dirty="0">
              <a:solidFill>
                <a:srgbClr val="33389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244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9144000" cy="5244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763193"/>
            <a:ext cx="2527224" cy="760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308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500" y="312237"/>
            <a:ext cx="6530196" cy="6210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3162300" y="1787146"/>
            <a:ext cx="5295900" cy="3662318"/>
            <a:chOff x="3314700" y="1628582"/>
            <a:chExt cx="5295900" cy="3662318"/>
          </a:xfrm>
        </p:grpSpPr>
        <p:sp>
          <p:nvSpPr>
            <p:cNvPr id="7" name="TextBox 6"/>
            <p:cNvSpPr txBox="1"/>
            <p:nvPr/>
          </p:nvSpPr>
          <p:spPr>
            <a:xfrm>
              <a:off x="4886349" y="2899989"/>
              <a:ext cx="675185" cy="60016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dirty="0" smtClean="0"/>
                <a:t>With </a:t>
              </a:r>
            </a:p>
            <a:p>
              <a:pPr algn="ctr"/>
              <a:r>
                <a:rPr lang="en-US" sz="1100" dirty="0" smtClean="0"/>
                <a:t>Awaken </a:t>
              </a:r>
            </a:p>
            <a:p>
              <a:pPr algn="ctr"/>
              <a:r>
                <a:rPr lang="en-US" sz="1100" dirty="0" smtClean="0"/>
                <a:t>CoFlow</a:t>
              </a:r>
              <a:endParaRPr lang="en-US" sz="110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464785" y="2451682"/>
              <a:ext cx="790601" cy="60016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dirty="0" smtClean="0"/>
                <a:t>Standard</a:t>
              </a:r>
            </a:p>
            <a:p>
              <a:pPr algn="ctr"/>
              <a:r>
                <a:rPr lang="en-US" sz="1100" dirty="0" smtClean="0"/>
                <a:t>Seed </a:t>
              </a:r>
            </a:p>
            <a:p>
              <a:pPr algn="ctr"/>
              <a:r>
                <a:rPr lang="en-US" sz="1100" dirty="0" smtClean="0"/>
                <a:t>Treatment</a:t>
              </a:r>
              <a:endParaRPr lang="en-US" sz="1100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281205" y="3007255"/>
              <a:ext cx="675185" cy="60016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dirty="0" smtClean="0"/>
                <a:t>With </a:t>
              </a:r>
            </a:p>
            <a:p>
              <a:pPr algn="ctr"/>
              <a:r>
                <a:rPr lang="en-US" sz="1100" dirty="0" smtClean="0"/>
                <a:t>Awaken </a:t>
              </a:r>
            </a:p>
            <a:p>
              <a:pPr algn="ctr"/>
              <a:r>
                <a:rPr lang="en-US" sz="1100" dirty="0" smtClean="0"/>
                <a:t>CoFlow</a:t>
              </a:r>
              <a:endParaRPr lang="en-US" sz="11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082113" y="1647014"/>
              <a:ext cx="790601" cy="60016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dirty="0" smtClean="0"/>
                <a:t>Standard</a:t>
              </a:r>
            </a:p>
            <a:p>
              <a:pPr algn="ctr"/>
              <a:r>
                <a:rPr lang="en-US" sz="1100" dirty="0" smtClean="0"/>
                <a:t>Seed </a:t>
              </a:r>
            </a:p>
            <a:p>
              <a:pPr algn="ctr"/>
              <a:r>
                <a:rPr lang="en-US" sz="1100" dirty="0" smtClean="0"/>
                <a:t>Treatment</a:t>
              </a:r>
              <a:endParaRPr lang="en-US" sz="1100" dirty="0"/>
            </a:p>
          </p:txBody>
        </p:sp>
        <p:graphicFrame>
          <p:nvGraphicFramePr>
            <p:cNvPr id="4" name="Chart 3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87391652"/>
                </p:ext>
              </p:extLst>
            </p:nvPr>
          </p:nvGraphicFramePr>
          <p:xfrm>
            <a:off x="3314700" y="1628582"/>
            <a:ext cx="5295900" cy="366231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612" y="5171058"/>
            <a:ext cx="1264986" cy="131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Group 15"/>
          <p:cNvGrpSpPr/>
          <p:nvPr/>
        </p:nvGrpSpPr>
        <p:grpSpPr>
          <a:xfrm>
            <a:off x="3835549" y="5052342"/>
            <a:ext cx="4580317" cy="763644"/>
            <a:chOff x="1645351" y="5731203"/>
            <a:chExt cx="3747532" cy="763644"/>
          </a:xfrm>
        </p:grpSpPr>
        <p:sp>
          <p:nvSpPr>
            <p:cNvPr id="17" name="TextBox 16"/>
            <p:cNvSpPr txBox="1"/>
            <p:nvPr/>
          </p:nvSpPr>
          <p:spPr>
            <a:xfrm>
              <a:off x="1811483" y="5987016"/>
              <a:ext cx="3581400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900" dirty="0" smtClean="0"/>
            </a:p>
            <a:p>
              <a:pPr algn="ctr"/>
              <a:r>
                <a:rPr lang="en-US" sz="900" dirty="0" smtClean="0"/>
                <a:t>* Yield impact of skips and doubles estimated by C. Brewer, Pioneer Agronomy, 2009. </a:t>
              </a:r>
            </a:p>
            <a:p>
              <a:pPr algn="ctr"/>
              <a:r>
                <a:rPr lang="en-US" sz="900" i="1" dirty="0" smtClean="0"/>
                <a:t>Delta Farm Press     </a:t>
              </a:r>
              <a:r>
                <a:rPr lang="en-US" sz="900" dirty="0" smtClean="0"/>
                <a:t>http://www.deltafarmpress.com/corn-skipsdoubles-can-rob-you-yield</a:t>
              </a:r>
              <a:endParaRPr lang="en-US" sz="900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645351" y="5731203"/>
              <a:ext cx="144780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 smtClean="0"/>
                <a:t>May decrease yield by 4%*</a:t>
              </a:r>
              <a:endParaRPr lang="en-US" sz="1100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521530" y="5731207"/>
              <a:ext cx="167640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 smtClean="0"/>
                <a:t>May decrease yield by 14%*</a:t>
              </a:r>
              <a:endParaRPr lang="en-US" sz="1100" dirty="0"/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667000" y="1405915"/>
            <a:ext cx="6400800" cy="651485"/>
          </a:xfrm>
        </p:spPr>
        <p:txBody>
          <a:bodyPr>
            <a:noAutofit/>
          </a:bodyPr>
          <a:lstStyle/>
          <a:p>
            <a:r>
              <a:rPr lang="en-US" sz="2400" dirty="0" smtClean="0"/>
              <a:t>Side by Side Corn Singulation Study</a:t>
            </a:r>
            <a:br>
              <a:rPr lang="en-US" sz="2400" dirty="0" smtClean="0"/>
            </a:br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en-US" sz="1400" dirty="0" smtClean="0"/>
              <a:t>Kentucky, 2016</a:t>
            </a:r>
            <a:endParaRPr lang="en-US" sz="1400" dirty="0"/>
          </a:p>
        </p:txBody>
      </p:sp>
      <p:grpSp>
        <p:nvGrpSpPr>
          <p:cNvPr id="2" name="Group 1"/>
          <p:cNvGrpSpPr/>
          <p:nvPr/>
        </p:nvGrpSpPr>
        <p:grpSpPr>
          <a:xfrm>
            <a:off x="264550" y="3209836"/>
            <a:ext cx="2903192" cy="600164"/>
            <a:chOff x="264550" y="1685836"/>
            <a:chExt cx="2903192" cy="600164"/>
          </a:xfrm>
        </p:grpSpPr>
        <p:sp>
          <p:nvSpPr>
            <p:cNvPr id="12" name="TextBox 11"/>
            <p:cNvSpPr txBox="1"/>
            <p:nvPr/>
          </p:nvSpPr>
          <p:spPr>
            <a:xfrm>
              <a:off x="264550" y="1685836"/>
              <a:ext cx="802250" cy="60016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0000"/>
              </a:solidFill>
            </a:ln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1100" dirty="0" smtClean="0"/>
                <a:t>Standard</a:t>
              </a:r>
            </a:p>
            <a:p>
              <a:pPr algn="ctr"/>
              <a:r>
                <a:rPr lang="en-US" sz="1100" dirty="0" smtClean="0"/>
                <a:t>Seed Treatment</a:t>
              </a:r>
              <a:endParaRPr lang="en-US" sz="1100" dirty="0"/>
            </a:p>
          </p:txBody>
        </p:sp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7432" y="1828800"/>
              <a:ext cx="1060310" cy="319201"/>
            </a:xfrm>
            <a:prstGeom prst="rect">
              <a:avLst/>
            </a:prstGeom>
            <a:solidFill>
              <a:schemeClr val="bg1"/>
            </a:solidFill>
          </p:spPr>
        </p:pic>
      </p:grpSp>
      <p:pic>
        <p:nvPicPr>
          <p:cNvPr id="22" name="Picture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0420" y="3462215"/>
            <a:ext cx="609600" cy="183517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3581400"/>
            <a:ext cx="609600" cy="183517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4193128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9144000" cy="530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63193"/>
            <a:ext cx="2527224" cy="760807"/>
          </a:xfrm>
          <a:prstGeom prst="rect">
            <a:avLst/>
          </a:prstGeom>
          <a:solidFill>
            <a:schemeClr val="bg1"/>
          </a:solidFill>
          <a:ln w="508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7984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416827" cy="4525963"/>
          </a:xfrm>
        </p:spPr>
        <p:txBody>
          <a:bodyPr>
            <a:noAutofit/>
          </a:bodyPr>
          <a:lstStyle/>
          <a:p>
            <a:r>
              <a:rPr lang="en-US" sz="1800" dirty="0" smtClean="0">
                <a:solidFill>
                  <a:srgbClr val="333897"/>
                </a:solidFill>
              </a:rPr>
              <a:t>Includes a polymer specifically designed for use with seed corn</a:t>
            </a:r>
          </a:p>
          <a:p>
            <a:r>
              <a:rPr lang="en-US" sz="1800" dirty="0" smtClean="0"/>
              <a:t>“Seed treatments, </a:t>
            </a:r>
            <a:r>
              <a:rPr lang="en-US" sz="1800" dirty="0"/>
              <a:t>including </a:t>
            </a:r>
            <a:r>
              <a:rPr lang="en-US" sz="1800" dirty="0" smtClean="0"/>
              <a:t>neonicotinoid, </a:t>
            </a:r>
            <a:r>
              <a:rPr lang="en-US" sz="1800" dirty="0"/>
              <a:t>insecticide treatments, </a:t>
            </a:r>
            <a:r>
              <a:rPr lang="en-US" sz="1800" dirty="0" smtClean="0"/>
              <a:t>are </a:t>
            </a:r>
            <a:r>
              <a:rPr lang="en-US" sz="1800" dirty="0"/>
              <a:t>effective </a:t>
            </a:r>
            <a:r>
              <a:rPr lang="en-US" sz="1800" dirty="0" smtClean="0"/>
              <a:t>tools </a:t>
            </a:r>
            <a:r>
              <a:rPr lang="en-US" sz="1800" dirty="0"/>
              <a:t>to provide the necessary protection of seeds for a strong, healthy start</a:t>
            </a:r>
            <a:r>
              <a:rPr lang="en-US" sz="1800" dirty="0" smtClean="0"/>
              <a:t>.”</a:t>
            </a:r>
          </a:p>
          <a:p>
            <a:r>
              <a:rPr lang="en-US" sz="1800" dirty="0" smtClean="0"/>
              <a:t>“It </a:t>
            </a:r>
            <a:r>
              <a:rPr lang="en-US" sz="1800" dirty="0"/>
              <a:t>is essential that those who treat, handle, transport, and plant treated seed manage them properly and in accordance with the label instructions to minimize the risk of pesticide exposure to non-target organisms</a:t>
            </a:r>
            <a:r>
              <a:rPr lang="en-US" sz="1800" dirty="0" smtClean="0"/>
              <a:t>.”</a:t>
            </a:r>
          </a:p>
          <a:p>
            <a:endParaRPr lang="en-US" sz="18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333897"/>
                </a:solidFill>
              </a:rPr>
              <a:t>Decreased Dust-Off</a:t>
            </a:r>
            <a:endParaRPr lang="en-US" sz="3200" dirty="0">
              <a:solidFill>
                <a:srgbClr val="333897"/>
              </a:solidFill>
            </a:endParaRPr>
          </a:p>
        </p:txBody>
      </p:sp>
      <p:sp>
        <p:nvSpPr>
          <p:cNvPr id="4" name="AutoShape 4" descr="Image result for seed treatment matter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6" descr="Image result for seed treatment matter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7534" y="2647950"/>
            <a:ext cx="2476500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Picture 9" descr="Partner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5181600"/>
            <a:ext cx="8229600" cy="790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1433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9144000" cy="52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763193"/>
            <a:ext cx="2527224" cy="760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46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PI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Herbicid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Plant Nutrition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Adjuvan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Seed Treatmen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Fungicid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Insecticid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48773</TotalTime>
  <Words>209</Words>
  <Application>Microsoft Office PowerPoint</Application>
  <PresentationFormat>On-screen Show (4:3)</PresentationFormat>
  <Paragraphs>34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8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LPI Theme</vt:lpstr>
      <vt:lpstr>Herbicide Theme</vt:lpstr>
      <vt:lpstr>Plant Nutrition Theme</vt:lpstr>
      <vt:lpstr>Adjuvant Theme</vt:lpstr>
      <vt:lpstr>Seed Treatment Theme</vt:lpstr>
      <vt:lpstr>Custom Design</vt:lpstr>
      <vt:lpstr>Fungicide Theme</vt:lpstr>
      <vt:lpstr>Insecticide Theme</vt:lpstr>
      <vt:lpstr>PowerPoint Presentation</vt:lpstr>
      <vt:lpstr>PowerPoint Presentation</vt:lpstr>
      <vt:lpstr>PowerPoint Presentation</vt:lpstr>
      <vt:lpstr>Better Early Growth</vt:lpstr>
      <vt:lpstr>PowerPoint Presentation</vt:lpstr>
      <vt:lpstr>Side by Side Corn Singulation Study  Kentucky, 2016</vt:lpstr>
      <vt:lpstr>PowerPoint Presentation</vt:lpstr>
      <vt:lpstr>Decreased Dust-Off</vt:lpstr>
      <vt:lpstr>PowerPoint Presentation</vt:lpstr>
      <vt:lpstr>Better Yields</vt:lpstr>
      <vt:lpstr>PowerPoint Presentation</vt:lpstr>
    </vt:vector>
  </TitlesOfParts>
  <Company>Agrium ITSS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Boone, Arielle</dc:creator>
  <cp:lastModifiedBy>DelVento, Maria</cp:lastModifiedBy>
  <cp:revision>521</cp:revision>
  <cp:lastPrinted>2017-07-24T14:23:03Z</cp:lastPrinted>
  <dcterms:created xsi:type="dcterms:W3CDTF">2015-07-01T15:38:31Z</dcterms:created>
  <dcterms:modified xsi:type="dcterms:W3CDTF">2017-12-06T19:54:56Z</dcterms:modified>
</cp:coreProperties>
</file>